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7" r:id="rId1"/>
  </p:sldMasterIdLst>
  <p:notesMasterIdLst>
    <p:notesMasterId r:id="rId58"/>
  </p:notesMasterIdLst>
  <p:sldIdLst>
    <p:sldId id="317" r:id="rId2"/>
    <p:sldId id="320" r:id="rId3"/>
    <p:sldId id="367" r:id="rId4"/>
    <p:sldId id="369" r:id="rId5"/>
    <p:sldId id="368" r:id="rId6"/>
    <p:sldId id="370" r:id="rId7"/>
    <p:sldId id="321" r:id="rId8"/>
    <p:sldId id="366" r:id="rId9"/>
    <p:sldId id="322" r:id="rId10"/>
    <p:sldId id="371" r:id="rId11"/>
    <p:sldId id="323" r:id="rId12"/>
    <p:sldId id="324" r:id="rId13"/>
    <p:sldId id="372" r:id="rId14"/>
    <p:sldId id="325" r:id="rId15"/>
    <p:sldId id="326" r:id="rId16"/>
    <p:sldId id="375" r:id="rId17"/>
    <p:sldId id="356" r:id="rId18"/>
    <p:sldId id="373" r:id="rId19"/>
    <p:sldId id="374" r:id="rId20"/>
    <p:sldId id="327" r:id="rId21"/>
    <p:sldId id="328" r:id="rId22"/>
    <p:sldId id="365" r:id="rId23"/>
    <p:sldId id="329" r:id="rId24"/>
    <p:sldId id="330" r:id="rId25"/>
    <p:sldId id="332" r:id="rId26"/>
    <p:sldId id="331" r:id="rId27"/>
    <p:sldId id="376" r:id="rId28"/>
    <p:sldId id="377" r:id="rId29"/>
    <p:sldId id="378" r:id="rId30"/>
    <p:sldId id="379" r:id="rId31"/>
    <p:sldId id="333" r:id="rId32"/>
    <p:sldId id="334" r:id="rId33"/>
    <p:sldId id="335" r:id="rId34"/>
    <p:sldId id="336" r:id="rId35"/>
    <p:sldId id="337" r:id="rId36"/>
    <p:sldId id="338" r:id="rId37"/>
    <p:sldId id="381" r:id="rId38"/>
    <p:sldId id="339" r:id="rId39"/>
    <p:sldId id="340" r:id="rId40"/>
    <p:sldId id="382" r:id="rId41"/>
    <p:sldId id="341" r:id="rId42"/>
    <p:sldId id="342" r:id="rId43"/>
    <p:sldId id="343" r:id="rId44"/>
    <p:sldId id="380" r:id="rId45"/>
    <p:sldId id="344" r:id="rId46"/>
    <p:sldId id="345" r:id="rId47"/>
    <p:sldId id="346" r:id="rId48"/>
    <p:sldId id="347" r:id="rId49"/>
    <p:sldId id="348" r:id="rId50"/>
    <p:sldId id="383" r:id="rId51"/>
    <p:sldId id="349" r:id="rId52"/>
    <p:sldId id="357" r:id="rId53"/>
    <p:sldId id="350" r:id="rId54"/>
    <p:sldId id="364" r:id="rId55"/>
    <p:sldId id="358" r:id="rId56"/>
    <p:sldId id="318" r:id="rId57"/>
  </p:sldIdLst>
  <p:sldSz cx="9144000" cy="6858000" type="screen4x3"/>
  <p:notesSz cx="6858000" cy="9144000"/>
  <p:defaultTextStyle>
    <a:defPPr>
      <a:defRPr lang="zh-CN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爬虫基础知识" id="{354347DB-713E-8E4C-B426-7A036AC9D821}">
          <p14:sldIdLst>
            <p14:sldId id="317"/>
            <p14:sldId id="320"/>
            <p14:sldId id="367"/>
            <p14:sldId id="369"/>
            <p14:sldId id="368"/>
            <p14:sldId id="370"/>
          </p14:sldIdLst>
        </p14:section>
        <p14:section name="mongodb的安装" id="{9051997C-9742-AD47-BECB-2355BFA5C86F}">
          <p14:sldIdLst>
            <p14:sldId id="321"/>
            <p14:sldId id="366"/>
            <p14:sldId id="322"/>
            <p14:sldId id="371"/>
          </p14:sldIdLst>
        </p14:section>
        <p14:section name="数据库基础命令" id="{67C46905-779A-5E4E-B607-384AAB323BC9}">
          <p14:sldIdLst>
            <p14:sldId id="323"/>
            <p14:sldId id="324"/>
            <p14:sldId id="372"/>
            <p14:sldId id="325"/>
          </p14:sldIdLst>
        </p14:section>
        <p14:section name="数据库的增删改" id="{124C7BA2-B25F-E24A-80D4-E2CFF0AB6717}">
          <p14:sldIdLst>
            <p14:sldId id="326"/>
            <p14:sldId id="375"/>
            <p14:sldId id="356"/>
            <p14:sldId id="373"/>
            <p14:sldId id="374"/>
          </p14:sldIdLst>
        </p14:section>
        <p14:section name="数据高级查询" id="{01079515-A1AA-9541-B9B9-5A5B58129656}">
          <p14:sldIdLst>
            <p14:sldId id="327"/>
            <p14:sldId id="328"/>
            <p14:sldId id="365"/>
            <p14:sldId id="329"/>
            <p14:sldId id="330"/>
            <p14:sldId id="332"/>
            <p14:sldId id="331"/>
            <p14:sldId id="376"/>
            <p14:sldId id="377"/>
            <p14:sldId id="378"/>
            <p14:sldId id="379"/>
          </p14:sldIdLst>
        </p14:section>
        <p14:section name="聚合和管道" id="{F5B624C0-84F4-7347-AABC-F52CB2AA63F0}">
          <p14:sldIdLst>
            <p14:sldId id="333"/>
            <p14:sldId id="334"/>
            <p14:sldId id="335"/>
          </p14:sldIdLst>
        </p14:section>
        <p14:section name="聚合之group" id="{9E01D2C4-1754-B844-B27E-D7954E415E10}">
          <p14:sldIdLst>
            <p14:sldId id="336"/>
            <p14:sldId id="337"/>
            <p14:sldId id="338"/>
            <p14:sldId id="381"/>
          </p14:sldIdLst>
        </p14:section>
        <p14:section name="$match" id="{F2606CD3-D516-9241-B857-86E54EFA4AF3}">
          <p14:sldIdLst>
            <p14:sldId id="339"/>
          </p14:sldIdLst>
        </p14:section>
        <p14:section name="$project" id="{ABB96EBF-DB3E-3D45-A4F8-002EEDC5CAAD}">
          <p14:sldIdLst>
            <p14:sldId id="340"/>
            <p14:sldId id="382"/>
          </p14:sldIdLst>
        </p14:section>
        <p14:section name="$sort" id="{10D6151E-7D4C-7149-945F-97B970A8130C}">
          <p14:sldIdLst>
            <p14:sldId id="341"/>
          </p14:sldIdLst>
        </p14:section>
        <p14:section name="$skip和$limit" id="{96A3B47E-F8A6-1340-8144-17C125163DC9}">
          <p14:sldIdLst>
            <p14:sldId id="342"/>
          </p14:sldIdLst>
        </p14:section>
        <p14:section name="$unwind" id="{338AD6A1-8943-EC40-B78E-F558570FA383}">
          <p14:sldIdLst>
            <p14:sldId id="343"/>
            <p14:sldId id="380"/>
            <p14:sldId id="344"/>
          </p14:sldIdLst>
        </p14:section>
        <p14:section name="索引" id="{42D4F20F-33B0-A94A-8B3B-DD0579973D1B}">
          <p14:sldIdLst>
            <p14:sldId id="345"/>
            <p14:sldId id="346"/>
          </p14:sldIdLst>
        </p14:section>
        <p14:section name="数据的备份和恢复" id="{CFA754E3-2BAA-9D4E-9C06-2D8A9F55F749}">
          <p14:sldIdLst>
            <p14:sldId id="347"/>
            <p14:sldId id="348"/>
            <p14:sldId id="383"/>
          </p14:sldIdLst>
        </p14:section>
        <p14:section name="mongodb与python交互" id="{EA53B819-3769-2748-A5AF-0E3C7A33F33A}">
          <p14:sldIdLst>
            <p14:sldId id="349"/>
            <p14:sldId id="357"/>
            <p14:sldId id="350"/>
          </p14:sldIdLst>
        </p14:section>
        <p14:section name="动手练习" id="{412757B6-F672-5E47-A31D-F2DACFA818F1}">
          <p14:sldIdLst>
            <p14:sldId id="364"/>
            <p14:sldId id="358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35" autoAdjust="0"/>
    <p:restoredTop sz="96137" autoAdjust="0"/>
  </p:normalViewPr>
  <p:slideViewPr>
    <p:cSldViewPr snapToGrid="0" snapToObjects="1">
      <p:cViewPr>
        <p:scale>
          <a:sx n="130" d="100"/>
          <a:sy n="130" d="100"/>
        </p:scale>
        <p:origin x="64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18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F3FF9A4E-E4CD-46BB-8330-AE8B871AB2F2}" type="datetime1">
              <a:rPr lang="zh-CN" altLang="en-US"/>
              <a:pPr>
                <a:defRPr/>
              </a:pPr>
              <a:t>2017/11/21</a:t>
            </a:fld>
            <a:endParaRPr lang="zh-CN" altLang="en-US" sz="1200"/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53" name="备注占位符 4"/>
          <p:cNvSpPr>
            <a:spLocks noGrp="1" noRot="1" noChangeAspect="1"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zh-CN" altLang="en-US" smtClean="0"/>
              <a:t>单击此处编辑母版文本样式</a:t>
            </a:r>
          </a:p>
          <a:p>
            <a:pPr>
              <a:defRPr/>
            </a:pPr>
            <a:r>
              <a:rPr lang="zh-CN" altLang="en-US" smtClean="0"/>
              <a:t>二级</a:t>
            </a:r>
          </a:p>
          <a:p>
            <a:pPr>
              <a:defRPr/>
            </a:pPr>
            <a:r>
              <a:rPr lang="zh-CN" altLang="en-US" smtClean="0"/>
              <a:t>三级</a:t>
            </a:r>
          </a:p>
          <a:p>
            <a:pPr>
              <a:defRPr/>
            </a:pPr>
            <a:r>
              <a:rPr lang="zh-CN" altLang="en-US" smtClean="0"/>
              <a:t>四级</a:t>
            </a:r>
          </a:p>
          <a:p>
            <a:pPr>
              <a:defRPr/>
            </a:pPr>
            <a:r>
              <a:rPr lang="zh-CN" altLang="en-US" smtClean="0"/>
              <a:t>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幻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4DAC2781-B66C-413C-B009-A97FB973E51B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63459834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2017/11/21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023265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db.tv3.aggregate({$group:{_id:{country:'$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country',province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:'$province',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userid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:'$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userid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'}}},{$group:{_id:{country:'$_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id.country',province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:'$_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id.province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'},count:{$sum:1}}},{$project:{_id:0,country:'$_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id.country',province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:'$_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id.province',counter</a:t>
            </a:r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:'$count'}})</a:t>
            </a:r>
            <a:endParaRPr kumimoji="1"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2017/11/21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40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14669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en-US" altLang="zh-CN" dirty="0" smtClean="0"/>
              <a:t>db.t2.insert({_id:1,item:'t-shirt',size:['S','M','L']})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2017/11/21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43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26130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db.t3.aggregate({$match:{"username":"Alex"}},{$unwind:"$tags"},{$group:{_id:null,counter:{$sum:1}}})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2017/11/21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44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73118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mr-IN" altLang="zh-CN" dirty="0" smtClean="0"/>
              <a:t>db.t3.insert([</a:t>
            </a:r>
          </a:p>
          <a:p>
            <a:r>
              <a:rPr kumimoji="1" lang="mr-IN" altLang="zh-CN" dirty="0" smtClean="0"/>
              <a:t>{ "_id" : 1, "item" : "a", "size": [ "S", "M", "L"] },</a:t>
            </a:r>
            <a:endParaRPr kumimoji="1" lang="en-US" altLang="zh-CN" dirty="0" smtClean="0"/>
          </a:p>
          <a:p>
            <a:r>
              <a:rPr kumimoji="1" lang="mr-IN" altLang="zh-CN" dirty="0" smtClean="0"/>
              <a:t>{ "_id" : 2, "item" : "b", "size" : [ ] },</a:t>
            </a:r>
          </a:p>
          <a:p>
            <a:r>
              <a:rPr kumimoji="1" lang="mr-IN" altLang="zh-CN" dirty="0" smtClean="0"/>
              <a:t>{ "_id" : 3, "item" : "c", "size": "M" },</a:t>
            </a:r>
          </a:p>
          <a:p>
            <a:r>
              <a:rPr kumimoji="1" lang="mr-IN" altLang="zh-CN" dirty="0" smtClean="0"/>
              <a:t>{ "_id" : 4, "item" : "d" },</a:t>
            </a:r>
          </a:p>
          <a:p>
            <a:r>
              <a:rPr kumimoji="1" lang="mr-IN" altLang="zh-CN" dirty="0" smtClean="0"/>
              <a:t>{ "_id" : 5, "item" : "e", "size" : null }</a:t>
            </a:r>
          </a:p>
          <a:p>
            <a:r>
              <a:rPr kumimoji="1" lang="mr-IN" altLang="zh-CN" dirty="0" smtClean="0"/>
              <a:t>])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2017/11/21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45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6641106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9157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2017/11/21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49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61969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db.tv1.aggregate({$project:{_id:0,title:1,count:"$rating.count",rate:"$rating.value",country:'$tv_category'}})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db.tv1.aggregate({$project:{_id:0,title:1,count:"$rating.count",rate:"$rating.value",country:'$tv_category'}},{$group:{_id:'$country',count:{$sum:1}}})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db.tv1.aggregate({$project:{_id:0,title:1,count:"$rating.count",rate:"$rating.value",country:'$tv_category'}},{$match:{rate:{$gte:8}}},{$group:{_id:'$country',count:{$sum:1}}})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2017/11/21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50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027630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931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db.t1.aggregate({$group:{_id:'$name',count:{$sum:1}}},{$match:{count:{$gte:2}}},{$project:{name:"$_id",count:"$count","_id":0}})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2017/11/21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54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62095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2017/11/21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56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61338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kumimoji="1" lang="zh-CN" altLang="en-US" dirty="0" smtClean="0"/>
              <a:t>种子</a:t>
            </a:r>
            <a:r>
              <a:rPr kumimoji="1" lang="en-US" altLang="zh-CN" dirty="0" smtClean="0"/>
              <a:t>url</a:t>
            </a:r>
            <a:r>
              <a:rPr kumimoji="1" lang="zh-CN" altLang="en-US" dirty="0" smtClean="0"/>
              <a:t>：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2017/11/21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20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6093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9835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29680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720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134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377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rPr>
              <a:t>db.tv3.aggregate({$group:{_id:{country:'$country',province:'$province',userid:'$userid'}}},{$group:{_id:{country:'$_id.country',province:'$_id.province'},count:{$sum:1}}},{$project:{_id:0,country:'$_id.country',province:'$_id.province',counter:'$count'}})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F3FF9A4E-E4CD-46BB-8330-AE8B871AB2F2}" type="datetime1">
              <a:rPr lang="zh-CN" altLang="en-US" smtClean="0"/>
              <a:pPr>
                <a:defRPr/>
              </a:pPr>
              <a:t>2017/11/21</a:t>
            </a:fld>
            <a:endParaRPr lang="zh-CN" altLang="en-US" sz="120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DAC2781-B66C-413C-B009-A97FB973E51B}" type="slidenum">
              <a:rPr lang="zh-CN" altLang="en-US" smtClean="0"/>
              <a:pPr>
                <a:defRPr/>
              </a:pPr>
              <a:t>37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7867907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0F2D47-1176-4776-9BB8-7A287332D7F9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348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789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E6C31-EE7A-4411-A45C-DDF7D2352E4A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498475" y="1844824"/>
            <a:ext cx="8128000" cy="4159250"/>
          </a:xfrm>
        </p:spPr>
        <p:txBody>
          <a:bodyPr/>
          <a:lstStyle>
            <a:lvl1pPr marL="342900" indent="-342900">
              <a:buFont typeface="Wingdings" panose="05000000000000000000" pitchFamily="2" charset="2"/>
              <a:buChar char="n"/>
              <a:defRPr sz="2000"/>
            </a:lvl1pPr>
            <a:lvl2pPr marL="800100" indent="-342900">
              <a:buFont typeface="Wingdings" panose="05000000000000000000" pitchFamily="2" charset="2"/>
              <a:buChar char="p"/>
              <a:defRPr sz="2000"/>
            </a:lvl2pPr>
            <a:lvl3pPr marL="1143000" indent="-228600">
              <a:buFont typeface="Wingdings" panose="05000000000000000000" pitchFamily="2" charset="2"/>
              <a:buChar char="Ø"/>
              <a:defRPr sz="2000"/>
            </a:lvl3pPr>
            <a:lvl4pPr marL="1600200" indent="-228600">
              <a:buFont typeface="Wingdings" panose="05000000000000000000" pitchFamily="2" charset="2"/>
              <a:buChar char="ü"/>
              <a:defRPr sz="2000"/>
            </a:lvl4pPr>
            <a:lvl5pPr marL="2057400" indent="-228600"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715579"/>
          </a:xfrm>
        </p:spPr>
        <p:txBody>
          <a:bodyPr anchor="b"/>
          <a:lstStyle>
            <a:lvl1pPr algn="ctr">
              <a:defRPr sz="3600">
                <a:latin typeface="Hiragino Sans GB W3" charset="-122"/>
                <a:ea typeface="Hiragino Sans GB W3" charset="-122"/>
                <a:cs typeface="Hiragino Sans GB W3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8768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2412544"/>
            <a:ext cx="6858000" cy="2387600"/>
          </a:xfrm>
        </p:spPr>
        <p:txBody>
          <a:bodyPr/>
          <a:lstStyle>
            <a:lvl1pPr algn="ct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4590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E6C31-EE7A-4411-A45C-DDF7D2352E4A}" type="datetimeFigureOut">
              <a:rPr lang="zh-CN" altLang="en-US" smtClean="0"/>
              <a:t>2017/11/21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678030-9616-401B-859B-C9A7A46604E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Title Placeholder 1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643336"/>
            <a:ext cx="8128000" cy="83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>
                <a:sym typeface="Eurostile" charset="0"/>
              </a:rPr>
              <a:t>单击此处编辑母版标题样式</a:t>
            </a:r>
          </a:p>
        </p:txBody>
      </p:sp>
      <p:sp>
        <p:nvSpPr>
          <p:cNvPr id="8" name="Text Placeholder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73075" y="1994694"/>
            <a:ext cx="8128000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 smtClean="0">
                <a:sym typeface="Eurostile" charset="0"/>
              </a:rPr>
              <a:t>单击此处编辑母版文本样式</a:t>
            </a:r>
          </a:p>
          <a:p>
            <a:pPr lvl="1"/>
            <a:r>
              <a:rPr lang="zh-CN" dirty="0" smtClean="0">
                <a:sym typeface="Eurostile" charset="0"/>
              </a:rPr>
              <a:t>二级</a:t>
            </a:r>
          </a:p>
          <a:p>
            <a:pPr lvl="2"/>
            <a:r>
              <a:rPr lang="zh-CN" dirty="0" smtClean="0">
                <a:sym typeface="Eurostile" charset="0"/>
              </a:rPr>
              <a:t>三级</a:t>
            </a:r>
          </a:p>
          <a:p>
            <a:pPr lvl="3"/>
            <a:r>
              <a:rPr lang="zh-CN" dirty="0" smtClean="0">
                <a:sym typeface="Eurostile" charset="0"/>
              </a:rPr>
              <a:t>四级</a:t>
            </a:r>
          </a:p>
          <a:p>
            <a:pPr lvl="4"/>
            <a:r>
              <a:rPr lang="zh-CN" dirty="0" smtClean="0">
                <a:sym typeface="Eurostile" charset="0"/>
              </a:rPr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427850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Relationship Id="rId3" Type="http://schemas.openxmlformats.org/officeDocument/2006/relationships/image" Target="../media/image23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03544" y="2660688"/>
            <a:ext cx="3727303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endParaRPr lang="zh-CN" altLang="zh-CN" sz="48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8400" y="1371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0227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客户端</a:t>
            </a:r>
            <a:r>
              <a:rPr kumimoji="1" lang="en-US" altLang="zh-CN" dirty="0" smtClean="0"/>
              <a:t>mongo</a:t>
            </a:r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141714" y="2300748"/>
            <a:ext cx="2841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启动本地客户端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:mongo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查看帮助：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mongo </a:t>
            </a:r>
            <a:r>
              <a:rPr kumimoji="1" lang="mr-IN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–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help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退出：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exit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或者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ctrl+c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025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关于</a:t>
            </a:r>
            <a:r>
              <a:rPr kumimoji="1" lang="en-US" altLang="zh-CN" dirty="0" smtClean="0"/>
              <a:t>database</a:t>
            </a:r>
            <a:r>
              <a:rPr kumimoji="1" lang="zh-CN" altLang="en-US" dirty="0" smtClean="0"/>
              <a:t>的基础命令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045110" y="2015612"/>
            <a:ext cx="52602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查看当前的数据库：</a:t>
            </a:r>
            <a:r>
              <a:rPr kumimoji="1" lang="en-US" altLang="zh-CN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</a:t>
            </a:r>
          </a:p>
          <a:p>
            <a:r>
              <a:rPr kumimoji="1"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查看所有的数据库：</a:t>
            </a:r>
            <a:r>
              <a:rPr kumimoji="1" lang="en-US" altLang="zh-CN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show</a:t>
            </a:r>
            <a:r>
              <a:rPr kumimoji="1"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dbs</a:t>
            </a:r>
            <a:r>
              <a:rPr kumimoji="1"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  </a:t>
            </a:r>
            <a:r>
              <a:rPr kumimoji="1" lang="en-US" altLang="zh-CN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/show</a:t>
            </a:r>
            <a:r>
              <a:rPr kumimoji="1"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databases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切换数据库：</a:t>
            </a:r>
            <a:r>
              <a:rPr lang="en-US" altLang="zh-CN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use</a:t>
            </a:r>
            <a:r>
              <a:rPr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db_name</a:t>
            </a:r>
          </a:p>
          <a:p>
            <a:r>
              <a:rPr kumimoji="1"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删除当前的数据库：</a:t>
            </a:r>
            <a:r>
              <a:rPr kumimoji="1" lang="en-US" altLang="zh-CN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db.dropDatabase()</a:t>
            </a:r>
          </a:p>
          <a:p>
            <a:endParaRPr kumimoji="1" lang="zh-CN" altLang="en-US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128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0565" y="674282"/>
            <a:ext cx="8229600" cy="636346"/>
          </a:xfrm>
        </p:spPr>
        <p:txBody>
          <a:bodyPr/>
          <a:lstStyle/>
          <a:p>
            <a:r>
              <a:rPr kumimoji="1" lang="zh-CN" altLang="en-US" smtClean="0"/>
              <a:t>关于集合的基础命令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46842" y="1926663"/>
            <a:ext cx="7300512" cy="316644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不手动创建集合：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向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不存在的集合中第⼀次加⼊数据时， 集合会被创建</a:t>
            </a:r>
            <a:r>
              <a:rPr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出来</a:t>
            </a:r>
            <a:endParaRPr lang="en-US" altLang="zh-CN" sz="16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手动创建结合：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db.createCollection(name,options)</a:t>
            </a:r>
          </a:p>
          <a:p>
            <a:pPr marL="0" indent="0">
              <a:buNone/>
            </a:pP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db.createCollection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("stu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")</a:t>
            </a:r>
          </a:p>
          <a:p>
            <a:pPr marL="0" indent="0">
              <a:buNone/>
            </a:pP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db.createCollection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("sub", { capped : true, size : 10 } 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</a:p>
          <a:p>
            <a:pPr marL="0" indent="0">
              <a:buNone/>
            </a:pP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capped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默认值为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false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表示不设置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上限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值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表示设置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上限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size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当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capped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值为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时， 需要指定此参数， 表示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上限⼤⼩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当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⽂档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达到上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限时， 会将之前的数据覆盖， 单位为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字节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查看集合：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show collections</a:t>
            </a:r>
          </a:p>
          <a:p>
            <a:pPr marL="0" indent="0"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删除集合：</a:t>
            </a:r>
            <a:r>
              <a:rPr lang="mr-IN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.drop()</a:t>
            </a:r>
            <a:endParaRPr lang="zh-CN" altLang="en-US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lang="en-US" altLang="zh-CN" sz="16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lang="zh-CN" altLang="en-US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 flipH="1" flipV="1">
            <a:off x="1017319" y="5229200"/>
            <a:ext cx="2474561" cy="504056"/>
          </a:xfrm>
          <a:prstGeom prst="rect">
            <a:avLst/>
          </a:prstGeom>
          <a:noFill/>
          <a:ln>
            <a:noFill/>
          </a:ln>
        </p:spPr>
        <p:txBody>
          <a:bodyPr rtlCol="0" anchor="ctr"/>
          <a:lstStyle/>
          <a:p>
            <a:pPr marL="342900" indent="-342900" algn="ctr">
              <a:spcBef>
                <a:spcPct val="20000"/>
              </a:spcBef>
              <a:buFontTx/>
              <a:buChar char="•"/>
            </a:pPr>
            <a:endParaRPr kumimoji="1" lang="zh-CN" altLang="en-US" sz="3200" smtClean="0"/>
          </a:p>
        </p:txBody>
      </p:sp>
    </p:spTree>
    <p:extLst>
      <p:ext uri="{BB962C8B-B14F-4D97-AF65-F5344CB8AC3E}">
        <p14:creationId xmlns:p14="http://schemas.microsoft.com/office/powerpoint/2010/main" val="86493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0565" y="674282"/>
            <a:ext cx="8229600" cy="636346"/>
          </a:xfrm>
        </p:spPr>
        <p:txBody>
          <a:bodyPr/>
          <a:lstStyle/>
          <a:p>
            <a:r>
              <a:rPr kumimoji="1" lang="zh-CN" altLang="en-US" smtClean="0"/>
              <a:t>数据类型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66507" y="1686691"/>
            <a:ext cx="5737183" cy="316644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Object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⽂档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ID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String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： 字符串， 最常⽤， 必须是有效的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UTF-8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Boolean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： 存储⼀个布尔值， 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或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false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Integer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整数可以是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32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位或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64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位， 这取决于服务器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Double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存储浮点值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Arrays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数组或列表， 多个值存储到⼀个键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Object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⽤于嵌⼊式的⽂档， 即⼀个值为⼀个⽂档</a:t>
            </a:r>
          </a:p>
          <a:p>
            <a:pPr marL="0" indent="0">
              <a:buNone/>
            </a:pP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Null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： 存储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Null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值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Timestamp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： 时间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戳， 表示从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1970-1-1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到现在的总秒数</a:t>
            </a:r>
          </a:p>
          <a:p>
            <a:pPr marL="0" indent="0"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Date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： 存储当前⽇期或时间的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UNIX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时间格式</a:t>
            </a:r>
            <a:endParaRPr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0397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0588" y="626300"/>
            <a:ext cx="8229600" cy="704073"/>
          </a:xfrm>
        </p:spPr>
        <p:txBody>
          <a:bodyPr>
            <a:normAutofit/>
          </a:bodyPr>
          <a:lstStyle/>
          <a:p>
            <a:r>
              <a:rPr lang="zh-CN" altLang="en-US" smtClean="0"/>
              <a:t>注意点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28390" y="1647757"/>
            <a:ext cx="6724230" cy="3543675"/>
          </a:xfrm>
        </p:spPr>
        <p:txBody>
          <a:bodyPr/>
          <a:lstStyle/>
          <a:p>
            <a:pPr>
              <a:buFont typeface="Arial" charset="0"/>
              <a:buChar char="•"/>
            </a:pP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创建⽇期语句</a:t>
            </a:r>
            <a:r>
              <a:rPr lang="zh-CN" altLang="mr-IN" sz="1600" dirty="0" smtClean="0">
                <a:latin typeface="PingFang SC" charset="-122"/>
                <a:ea typeface="PingFang SC" charset="-122"/>
                <a:cs typeface="PingFang SC" charset="-122"/>
              </a:rPr>
              <a:t>如下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：</a:t>
            </a:r>
            <a:r>
              <a:rPr lang="zh-CN" altLang="mr-IN" sz="1600" dirty="0" smtClean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的格式为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YYYY-MM-DD</a:t>
            </a:r>
          </a:p>
          <a:p>
            <a:pPr marL="0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  </a:t>
            </a:r>
            <a:r>
              <a:rPr lang="mr-IN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new 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Date('2017-12-20</a:t>
            </a:r>
            <a:r>
              <a:rPr lang="mr-IN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')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每个⽂档都有⼀个属性， 为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保证每个⽂档的唯⼀性</a:t>
            </a:r>
          </a:p>
          <a:p>
            <a:pPr>
              <a:buFont typeface="Arial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可以⾃⼰去设置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插⼊⽂</a:t>
            </a:r>
            <a:r>
              <a:rPr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档，如果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没有提供， 那么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为每个⽂档提供了⼀个独特的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， 类型为</a:t>
            </a:r>
            <a:r>
              <a:rPr lang="en-US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objectID</a:t>
            </a:r>
          </a:p>
          <a:p>
            <a:pPr marL="0" indent="0"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buFont typeface="Arial" charset="0"/>
              <a:buChar char="•"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objectID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是⼀个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12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字节的⼗六进制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数：</a:t>
            </a:r>
            <a:endParaRPr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800100" lvl="2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前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4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个字节为当前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时间戳</a:t>
            </a:r>
          </a:p>
          <a:p>
            <a:pPr marL="800100" lvl="2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接下来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3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个字节的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机器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ID</a:t>
            </a:r>
          </a:p>
          <a:p>
            <a:pPr marL="800100" lvl="2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接下来的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个字节中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的服务进程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id</a:t>
            </a:r>
          </a:p>
          <a:p>
            <a:pPr marL="800100" lvl="2" indent="0"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最后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3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个字节是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简单的增量值</a:t>
            </a:r>
          </a:p>
        </p:txBody>
      </p:sp>
    </p:spTree>
    <p:extLst>
      <p:ext uri="{BB962C8B-B14F-4D97-AF65-F5344CB8AC3E}">
        <p14:creationId xmlns:p14="http://schemas.microsoft.com/office/powerpoint/2010/main" val="61504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63879"/>
            <a:ext cx="8229600" cy="695894"/>
          </a:xfrm>
        </p:spPr>
        <p:txBody>
          <a:bodyPr/>
          <a:lstStyle/>
          <a:p>
            <a:r>
              <a:rPr kumimoji="1" lang="zh-CN" altLang="en-US" smtClean="0"/>
              <a:t>插入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59534" y="1935974"/>
            <a:ext cx="5645619" cy="2134580"/>
          </a:xfrm>
        </p:spPr>
        <p:txBody>
          <a:bodyPr/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pl-PL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.insert(document</a:t>
            </a:r>
            <a:r>
              <a:rPr lang="pl-PL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db.stu.insert({name:'gj',gender:1</a:t>
            </a:r>
            <a:r>
              <a:rPr lang="pl-PL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})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db.stu.insert</a:t>
            </a:r>
            <a:r>
              <a:rPr lang="pl-PL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({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_id:"20170101",</a:t>
            </a:r>
            <a:r>
              <a:rPr lang="pl-PL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name</a:t>
            </a: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:'gj',gender:1</a:t>
            </a:r>
            <a:r>
              <a:rPr lang="pl-PL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})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插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⼊⽂档时， 如果不指定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参数，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会为⽂档分配⼀个唯⼀的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ObjectId</a:t>
            </a:r>
          </a:p>
        </p:txBody>
      </p:sp>
    </p:spTree>
    <p:extLst>
      <p:ext uri="{BB962C8B-B14F-4D97-AF65-F5344CB8AC3E}">
        <p14:creationId xmlns:p14="http://schemas.microsoft.com/office/powerpoint/2010/main" val="128764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663879"/>
            <a:ext cx="8229600" cy="695894"/>
          </a:xfrm>
        </p:spPr>
        <p:txBody>
          <a:bodyPr/>
          <a:lstStyle/>
          <a:p>
            <a:r>
              <a:rPr kumimoji="1" lang="zh-CN" altLang="en-US" smtClean="0"/>
              <a:t>保存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59534" y="1935974"/>
            <a:ext cx="6312750" cy="915381"/>
          </a:xfrm>
        </p:spPr>
        <p:txBody>
          <a:bodyPr/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pl-PL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pl-PL" altLang="zh-CN" sz="1600" dirty="0">
                <a:latin typeface="PingFang SC" charset="-122"/>
                <a:ea typeface="PingFang SC" charset="-122"/>
                <a:cs typeface="PingFang SC" charset="-122"/>
              </a:rPr>
              <a:t>.save(document</a:t>
            </a:r>
            <a:r>
              <a:rPr lang="pl-PL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如果⽂档的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已经存在则修改， 如果⽂档的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不存在则添加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024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简单查询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436069" y="2181497"/>
            <a:ext cx="225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dirty="0">
                <a:latin typeface="PingFang SC" charset="-122"/>
                <a:ea typeface="PingFang SC" charset="-122"/>
                <a:cs typeface="PingFang SC" charset="-122"/>
              </a:rPr>
              <a:t>.find()</a:t>
            </a:r>
            <a:endParaRPr kumimoji="1"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1714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更新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499267" y="1532569"/>
            <a:ext cx="612641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</a:t>
            </a:r>
            <a:r>
              <a:rPr lang="zh-CN" altLang="mr-IN" sz="1600" dirty="0" smtClean="0">
                <a:latin typeface="PingFang SC" charset="-122"/>
                <a:ea typeface="PingFang SC" charset="-122"/>
                <a:cs typeface="PingFang SC" charset="-122"/>
              </a:rPr>
              <a:t>名称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.</a:t>
            </a:r>
            <a:r>
              <a:rPr lang="mr-IN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update(&lt;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query&gt; ,&lt;update&gt;,{multi: &lt;boolean</a:t>
            </a:r>
            <a:r>
              <a:rPr lang="mr-IN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&gt;})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query: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查询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条件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update: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更新操作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符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multi: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可选， 默认是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false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表示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只更新找到的第⼀条记录， 值为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表示把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满⾜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条件的⽂档全部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更新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db.stu.update({name:'hr'},{name:'mnc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'})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 更新一条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db.stu.update({name:'hr'},{$set:{name:'hys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'}})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  更新一条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db.stu.update({},{$set:{gender:0}},{multi:true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})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 更新全部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注意：</a:t>
            </a:r>
            <a:r>
              <a:rPr lang="en-US" altLang="zh-CN" sz="1600" dirty="0" smtClean="0">
                <a:solidFill>
                  <a:srgbClr val="FF0000"/>
                </a:solidFill>
              </a:rPr>
              <a:t>"multi </a:t>
            </a:r>
            <a:r>
              <a:rPr lang="en-US" altLang="zh-CN" sz="1600" dirty="0">
                <a:solidFill>
                  <a:srgbClr val="FF0000"/>
                </a:solidFill>
              </a:rPr>
              <a:t>update only works with $ operators</a:t>
            </a:r>
            <a:r>
              <a:rPr lang="en-US" altLang="zh-CN" sz="1600" dirty="0" smtClean="0">
                <a:solidFill>
                  <a:srgbClr val="FF0000"/>
                </a:solidFill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127013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删除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33565" y="1739046"/>
            <a:ext cx="57077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.remove</a:t>
            </a:r>
            <a:r>
              <a:rPr lang="mr-IN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(&lt;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query&gt;,{justOne: &lt;boolean</a:t>
            </a:r>
            <a:r>
              <a:rPr lang="mr-IN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&gt;})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query: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可选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，删除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的⽂档的条件</a:t>
            </a:r>
          </a:p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justOne: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可选， 如果设为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或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则只删除⼀条， 默认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false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表示删除多条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56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mongo</a:t>
            </a:r>
            <a:r>
              <a:rPr kumimoji="1" lang="zh-CN" altLang="en-US" smtClean="0"/>
              <a:t>课程概要</a:t>
            </a:r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71800" y="1628800"/>
            <a:ext cx="351410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的介绍</a:t>
            </a:r>
            <a:endParaRPr kumimoji="1" lang="en-US" altLang="zh-CN" sz="2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安装</a:t>
            </a:r>
            <a:endParaRPr kumimoji="1" lang="en-US" altLang="zh-CN" sz="2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 smtClean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基本操作</a:t>
            </a:r>
            <a:endParaRPr kumimoji="1" lang="en-US" altLang="zh-CN" sz="2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数据查询</a:t>
            </a:r>
            <a:endParaRPr kumimoji="1" lang="en-US" altLang="zh-CN" sz="24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mongdb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聚合</a:t>
            </a:r>
            <a:endParaRPr kumimoji="1" lang="en-US" altLang="zh-CN" sz="24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sz="2400" dirty="0" smtClean="0">
                <a:latin typeface="PingFang SC" charset="-122"/>
                <a:ea typeface="PingFang SC" charset="-122"/>
                <a:cs typeface="PingFang SC" charset="-122"/>
              </a:rPr>
              <a:t>索引和备份</a:t>
            </a:r>
            <a:endParaRPr kumimoji="1" lang="en-US" altLang="zh-CN" sz="2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sz="2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mongo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和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python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交互</a:t>
            </a:r>
            <a:endParaRPr kumimoji="1" lang="zh-CN" altLang="en-US" sz="2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59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574721"/>
          </a:xfrm>
        </p:spPr>
        <p:txBody>
          <a:bodyPr>
            <a:normAutofit fontScale="90000"/>
          </a:bodyPr>
          <a:lstStyle/>
          <a:p>
            <a:r>
              <a:rPr lang="zh-CN" altLang="en-US" smtClean="0"/>
              <a:t>数据查询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561610" y="1750142"/>
            <a:ext cx="4222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⽅</a:t>
            </a:r>
            <a:r>
              <a:rPr kumimoji="1"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法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find()</a:t>
            </a:r>
            <a:r>
              <a:rPr kumimoji="1"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： 查询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	</a:t>
            </a:r>
            <a:r>
              <a:rPr kumimoji="1" lang="mr-IN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db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</a:t>
            </a:r>
            <a:r>
              <a:rPr kumimoji="1"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.find({</a:t>
            </a:r>
            <a:r>
              <a:rPr kumimoji="1"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条件⽂档</a:t>
            </a:r>
            <a:r>
              <a:rPr kumimoji="1" lang="mr-IN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})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findOne()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：查询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只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返回第⼀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个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	db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.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.findOne({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条件⽂档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})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pretty()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将结果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格式化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	db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.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.find({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条件⽂档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}).pretty()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5948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5018" y="676405"/>
            <a:ext cx="8229600" cy="658316"/>
          </a:xfrm>
        </p:spPr>
        <p:txBody>
          <a:bodyPr>
            <a:normAutofit/>
          </a:bodyPr>
          <a:lstStyle/>
          <a:p>
            <a:r>
              <a:rPr lang="zh-CN" altLang="en-US"/>
              <a:t>⽐较运算符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578950" y="1930201"/>
            <a:ext cx="3981736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等于： 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默认是等于判断， 没有运算符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⼩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于：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$lt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（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less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than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）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⼩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于等于：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$lte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（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less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than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600" dirty="0"/>
              <a:t>equal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）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⼤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于：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$gt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（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greater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than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）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⼤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于等于：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$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gte</a:t>
            </a:r>
          </a:p>
          <a:p>
            <a:pPr marL="285750" indent="-285750"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不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等于：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$ne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db.stu.find({age:{$gte:18}})</a:t>
            </a:r>
          </a:p>
        </p:txBody>
      </p:sp>
    </p:spTree>
    <p:extLst>
      <p:ext uri="{BB962C8B-B14F-4D97-AF65-F5344CB8AC3E}">
        <p14:creationId xmlns:p14="http://schemas.microsoft.com/office/powerpoint/2010/main" val="77323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69" y="676894"/>
            <a:ext cx="8229600" cy="612538"/>
          </a:xfrm>
        </p:spPr>
        <p:txBody>
          <a:bodyPr/>
          <a:lstStyle/>
          <a:p>
            <a:r>
              <a:rPr lang="zh-CN" altLang="en-US" smtClean="0"/>
              <a:t>逻辑运算符</a:t>
            </a:r>
            <a:endParaRPr lang="en-US" altLang="zh-CN" dirty="0" smtClean="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035278" y="1649170"/>
            <a:ext cx="5673212" cy="2942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and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：在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json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中写多个条件即可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查询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年龄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⼤于或等于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18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并且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性别为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true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的学⽣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db.stu.find({age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:{$gte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:18},gender:true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})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90000"/>
              </a:lnSpc>
            </a:pP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or: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使⽤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$or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值为数组， 数组中每个元素为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json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查询年龄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⼤于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18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或性别为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false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的学⽣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({$or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:[{age:{$gt:18}},{gender:false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}]})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查询年龄⼤于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18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或性别为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男⽣， 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并且姓名是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郭靖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db.stu.find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({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$or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:[{age:{$gte:18}},{gender:true}],name:'gj'})</a:t>
            </a:r>
          </a:p>
        </p:txBody>
      </p:sp>
    </p:spTree>
    <p:extLst>
      <p:ext uri="{BB962C8B-B14F-4D97-AF65-F5344CB8AC3E}">
        <p14:creationId xmlns:p14="http://schemas.microsoft.com/office/powerpoint/2010/main" val="137636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范围运算符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541729" y="1930132"/>
            <a:ext cx="4041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使⽤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"$in"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"$nin" 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判断是否在某个范围内</a:t>
            </a: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查询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年龄为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18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、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28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的学⽣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db.stu.find({age:{$in:[18,28]}})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329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⽀持正则表达式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630436" y="1917290"/>
            <a:ext cx="38640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使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⽤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//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或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$regex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编写正则表达式</a:t>
            </a:r>
          </a:p>
          <a:p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查询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姓⻩的学⽣</a:t>
            </a: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db.stu.find({name:/^⻩/})</a:t>
            </a: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db.stu.find({name:{$regex:'^⻩'}})</a:t>
            </a:r>
            <a:endParaRPr kumimoji="1" lang="zh-CN" altLang="en-US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8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80951" y="665017"/>
            <a:ext cx="8229600" cy="68227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limit</a:t>
            </a:r>
            <a:r>
              <a:rPr lang="zh-CN" altLang="en-US" smtClean="0"/>
              <a:t>和</a:t>
            </a:r>
            <a:r>
              <a:rPr lang="en-US" altLang="zh-CN" dirty="0" smtClean="0"/>
              <a:t>skip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276980" y="1732240"/>
            <a:ext cx="46375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limit()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： 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⽤于读取指定数量的⽂档</a:t>
            </a:r>
            <a:endParaRPr kumimoji="1"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.find().limit(NUMBER)</a:t>
            </a:r>
          </a:p>
          <a:p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查询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2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条学⽣信息</a:t>
            </a: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db.stu.find().limit(2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</a:p>
          <a:p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skip()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： ⽤于跳过指定数量的⽂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档</a:t>
            </a:r>
            <a:endParaRPr kumimoji="1"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.find().skip(NUMBER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</a:p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db.stu.find().skip(2</a:t>
            </a:r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</a:p>
          <a:p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同时使用</a:t>
            </a:r>
            <a:endParaRPr kumimoji="1"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db.stu.find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().limit(4).skip(5)</a:t>
            </a:r>
          </a:p>
          <a:p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或 </a:t>
            </a:r>
            <a:endParaRPr kumimoji="1"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db.stu.find</a:t>
            </a:r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().skip(5).limit(4)</a:t>
            </a:r>
            <a:endParaRPr kumimoji="1" lang="zh-CN" altLang="en-US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19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⾃定义</a:t>
            </a:r>
            <a:r>
              <a:rPr lang="zh-CN" altLang="en-US" dirty="0" smtClean="0"/>
              <a:t>查询*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42804" y="1796567"/>
            <a:ext cx="4882228" cy="175287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使⽤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$where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后⾯写⼀个函数， 返回满⾜条件的数据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查询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年龄⼤于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30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的学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⽣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 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$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where:function() {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     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return 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this.age&gt;30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;}</a:t>
            </a:r>
            <a:endParaRPr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})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675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投影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4545" y="1757238"/>
            <a:ext cx="6298074" cy="175287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在查询到的返回结果中， 只选择必要的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字段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mr-IN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db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</a:t>
            </a:r>
            <a:r>
              <a:rPr lang="zh-CN" altLang="mr-IN" sz="1600" dirty="0" smtClean="0">
                <a:latin typeface="PingFang SC" charset="-122"/>
                <a:ea typeface="PingFang SC" charset="-122"/>
                <a:cs typeface="PingFang SC" charset="-122"/>
              </a:rPr>
              <a:t>集合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名称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.find({},{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字段名称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:1</a:t>
            </a:r>
            <a:r>
              <a:rPr lang="mr-IN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,...})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参数为字段与值， 值为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表示显示， 值为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0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不</a:t>
            </a:r>
            <a:r>
              <a:rPr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显</a:t>
            </a:r>
            <a:endParaRPr lang="en-US" altLang="zh-CN" sz="16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特殊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： 对于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_id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列默认是显示的， 如果不显示需要明确设置</a:t>
            </a:r>
            <a:r>
              <a:rPr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为</a:t>
            </a:r>
            <a:r>
              <a:rPr lang="en-US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0</a:t>
            </a:r>
          </a:p>
          <a:p>
            <a:pPr marL="0" indent="0">
              <a:lnSpc>
                <a:spcPct val="90000"/>
              </a:lnSpc>
              <a:buNone/>
            </a:pP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db.stu.find({},{_id:0,name:1,gender:1})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161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排序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9448" y="1776903"/>
            <a:ext cx="3653197" cy="1752878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sort()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⽤于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对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	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集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进⾏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排序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.find().sort({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字段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:1</a:t>
            </a:r>
            <a:r>
              <a:rPr lang="mr-IN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,...})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为升序排列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参数</a:t>
            </a:r>
            <a:r>
              <a:rPr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-</a:t>
            </a:r>
            <a:r>
              <a:rPr lang="en-US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为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降序</a:t>
            </a:r>
            <a:r>
              <a:rPr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排列</a:t>
            </a:r>
            <a:endParaRPr lang="en-US" altLang="zh-CN" sz="1600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根据性别降序， 再根据年龄升序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db.stu.find().sort({gender:-1,age:1})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448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统计个数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9448" y="1776903"/>
            <a:ext cx="4233300" cy="136942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count()⽤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于统计结果集中⽂档条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数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.find({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条件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}).count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.count({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条件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})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db.stu.find({gender:true}).count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db.stu.count({age:{$gt:20},gender:true})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93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nosql</a:t>
            </a:r>
            <a:r>
              <a:rPr kumimoji="1" lang="zh-CN" altLang="en-US" dirty="0" smtClean="0"/>
              <a:t>的介绍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445343" y="1897626"/>
            <a:ext cx="72955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“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NoSQL”⼀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词最早于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1998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年被⽤于⼀个轻量级的关系数据库的名字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随着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web2.0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的快速发展，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概念在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2009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年被提了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出来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在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2010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年⻛⽣⽔起， 现在国内外众多⼤⼩⽹站， 如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facebook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、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google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、 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淘宝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、 京东、 百度等， 都在使⽤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开发⾼性能的产品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对于⼀名程序员来讲， 使⽤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已经成为⼀条必备技能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最常⻅的解释是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“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non-relational”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， “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Not Only SQL”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也被很多⼈接受， 指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的是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⾮关系型的数据库</a:t>
            </a:r>
          </a:p>
        </p:txBody>
      </p:sp>
    </p:spTree>
    <p:extLst>
      <p:ext uri="{BB962C8B-B14F-4D97-AF65-F5344CB8AC3E}">
        <p14:creationId xmlns:p14="http://schemas.microsoft.com/office/powerpoint/2010/main" val="28967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消除重复</a:t>
            </a:r>
            <a:endParaRPr lang="zh-CN" altLang="en-US" smtClean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639448" y="1776903"/>
            <a:ext cx="4233300" cy="808981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⽅法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distinct()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对数据进⾏去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重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.distinct('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去重字段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',{</a:t>
            </a:r>
            <a:r>
              <a:rPr lang="zh-CN" altLang="mr-IN" sz="1600" dirty="0">
                <a:latin typeface="PingFang SC" charset="-122"/>
                <a:ea typeface="PingFang SC" charset="-122"/>
                <a:cs typeface="PingFang SC" charset="-122"/>
              </a:rPr>
              <a:t>条件</a:t>
            </a:r>
            <a:r>
              <a:rPr lang="mr-IN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})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db.stu.distinct('hometown',{age:{$gt:18}})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451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聚合 </a:t>
            </a:r>
            <a:r>
              <a:rPr kumimoji="1" lang="en-US" altLang="zh-CN" dirty="0"/>
              <a:t>aggregate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49944" y="1636304"/>
            <a:ext cx="6648481" cy="105773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聚合</a:t>
            </a:r>
            <a:r>
              <a:rPr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(aggregate</a:t>
            </a:r>
            <a:r>
              <a:rPr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是基于数据处理的聚合管道，每个文档通过一个由</a:t>
            </a:r>
            <a:r>
              <a:rPr lang="zh-CN" altLang="en-US" sz="1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多个阶段（</a:t>
            </a:r>
            <a:r>
              <a:rPr lang="en-US" altLang="zh-CN" sz="1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stage</a:t>
            </a:r>
            <a:r>
              <a:rPr lang="zh-CN" altLang="en-US" sz="1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）</a:t>
            </a:r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组成的管道，可以对</a:t>
            </a:r>
            <a:r>
              <a:rPr lang="zh-CN" altLang="en-US" sz="1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每个阶段的管道进行分组、过滤等功能</a:t>
            </a:r>
            <a:r>
              <a:rPr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，然后经过一系列的处理，输出相应的结果。 </a:t>
            </a:r>
            <a:endParaRPr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db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.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.aggregate({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管道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:{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表达式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}})</a:t>
            </a:r>
            <a:endParaRPr kumimoji="1" lang="zh-CN" altLang="en-US" sz="1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944" y="2694040"/>
            <a:ext cx="5150161" cy="370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9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>
                <a:latin typeface="PingFang SC" charset="-122"/>
                <a:ea typeface="PingFang SC" charset="-122"/>
                <a:cs typeface="PingFang SC" charset="-122"/>
              </a:rPr>
              <a:t>常⽤管道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68361" y="1828800"/>
            <a:ext cx="75806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在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中，⽂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档处理完毕后， 通过管道进⾏下⼀次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处理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常用管道如下：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$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group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将集合中的⽂档分组， 可⽤于统计结果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$match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过滤数据， 只输出符合条件的⽂档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$project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修改输⼊⽂档的结构， 如重命名、 增加、 删除字段、 创建计算结果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$sort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将输⼊⽂档排序后输出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$limit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限制聚合管道返回的⽂档数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$skip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跳过指定数量的⽂档， 并返回余下的⽂档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$unwind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将数组类型的字段进⾏拆分</a:t>
            </a:r>
          </a:p>
        </p:txBody>
      </p:sp>
    </p:spTree>
    <p:extLst>
      <p:ext uri="{BB962C8B-B14F-4D97-AF65-F5344CB8AC3E}">
        <p14:creationId xmlns:p14="http://schemas.microsoft.com/office/powerpoint/2010/main" val="255331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01309" y="665017"/>
            <a:ext cx="8229600" cy="610269"/>
          </a:xfrm>
        </p:spPr>
        <p:txBody>
          <a:bodyPr/>
          <a:lstStyle/>
          <a:p>
            <a:r>
              <a:rPr lang="zh-CN" altLang="en-US"/>
              <a:t>表达式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232688" y="1898297"/>
            <a:ext cx="543647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处理输⼊⽂档并</a:t>
            </a:r>
            <a:r>
              <a:rPr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输出</a:t>
            </a:r>
            <a:endParaRPr lang="en-US" altLang="zh-CN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语法：表达式</a:t>
            </a:r>
            <a:r>
              <a:rPr lang="en-US" altLang="zh-CN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:'$</a:t>
            </a:r>
            <a:r>
              <a:rPr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列</a:t>
            </a:r>
            <a:r>
              <a:rPr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名</a:t>
            </a:r>
            <a:r>
              <a:rPr lang="en-US" altLang="zh-CN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'</a:t>
            </a:r>
            <a:endParaRPr lang="en-US" altLang="zh-CN" dirty="0" smtClean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常⽤</a:t>
            </a:r>
            <a:r>
              <a:rPr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表达式</a:t>
            </a:r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:</a:t>
            </a:r>
            <a:endParaRPr lang="zh-CN" altLang="en-US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$sum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计算总和， </a:t>
            </a:r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$sum:1 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表示以⼀倍计数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$avg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计算平均值</a:t>
            </a:r>
          </a:p>
          <a:p>
            <a:r>
              <a:rPr lang="en-US" altLang="zh-CN" dirty="0" smtClean="0">
                <a:latin typeface="PingFang SC" charset="-122"/>
                <a:ea typeface="PingFang SC" charset="-122"/>
                <a:cs typeface="PingFang SC" charset="-122"/>
              </a:rPr>
              <a:t>$</a:t>
            </a:r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min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获取最⼩值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$max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获取最⼤值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$push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在结果⽂档中插⼊值到⼀个数组中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$first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根据资源⽂档的排序获取第⼀个⽂档数据</a:t>
            </a:r>
          </a:p>
          <a:p>
            <a:r>
              <a:rPr lang="en-US" altLang="zh-CN" dirty="0">
                <a:latin typeface="PingFang SC" charset="-122"/>
                <a:ea typeface="PingFang SC" charset="-122"/>
                <a:cs typeface="PingFang SC" charset="-122"/>
              </a:rPr>
              <a:t>$last</a:t>
            </a:r>
            <a:r>
              <a:rPr lang="zh-CN" altLang="en-US" dirty="0">
                <a:latin typeface="PingFang SC" charset="-122"/>
                <a:ea typeface="PingFang SC" charset="-122"/>
                <a:cs typeface="PingFang SC" charset="-122"/>
              </a:rPr>
              <a:t>： 根据资源⽂档的排序获取最后⼀个⽂档数据</a:t>
            </a:r>
          </a:p>
        </p:txBody>
      </p:sp>
    </p:spTree>
    <p:extLst>
      <p:ext uri="{BB962C8B-B14F-4D97-AF65-F5344CB8AC3E}">
        <p14:creationId xmlns:p14="http://schemas.microsoft.com/office/powerpoint/2010/main" val="687840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82570"/>
            <a:ext cx="8229600" cy="565021"/>
          </a:xfrm>
        </p:spPr>
        <p:txBody>
          <a:bodyPr/>
          <a:lstStyle/>
          <a:p>
            <a:r>
              <a:rPr kumimoji="1" lang="en-US" altLang="zh-CN" dirty="0" smtClean="0"/>
              <a:t>$group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793" y="1611727"/>
            <a:ext cx="5150547" cy="336339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5509" y="5339259"/>
            <a:ext cx="6848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group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文档：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https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://docs.mongodb.com/manual/reference/operator/aggregation/group/</a:t>
            </a:r>
            <a:endParaRPr kumimoji="1" lang="zh-CN" altLang="en-US" sz="1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75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69" y="676894"/>
            <a:ext cx="8229600" cy="612538"/>
          </a:xfrm>
        </p:spPr>
        <p:txBody>
          <a:bodyPr/>
          <a:lstStyle/>
          <a:p>
            <a:r>
              <a:rPr lang="en-US" altLang="zh-CN" dirty="0"/>
              <a:t>Group by null</a:t>
            </a:r>
            <a:endParaRPr lang="en-US" altLang="zh-CN" dirty="0" smtClean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t="18802"/>
          <a:stretch/>
        </p:blipFill>
        <p:spPr>
          <a:xfrm>
            <a:off x="2061784" y="1789470"/>
            <a:ext cx="5017369" cy="432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2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674590"/>
            <a:ext cx="8229600" cy="587275"/>
          </a:xfrm>
        </p:spPr>
        <p:txBody>
          <a:bodyPr/>
          <a:lstStyle/>
          <a:p>
            <a:r>
              <a:rPr lang="zh-CN" altLang="en-US" smtClean="0"/>
              <a:t>透视</a:t>
            </a:r>
            <a:r>
              <a:rPr lang="zh-CN" altLang="en-US"/>
              <a:t>数据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84" y="1838693"/>
            <a:ext cx="3164849" cy="23006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2560" y="1838693"/>
            <a:ext cx="4116413" cy="290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9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678576" y="1874320"/>
            <a:ext cx="5767797" cy="2324054"/>
          </a:xfrm>
        </p:spPr>
        <p:txBody>
          <a:bodyPr/>
          <a:lstStyle/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"country" : "china", "province" : "sh", "userid" : "a"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"b"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"c"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"bj", "userid" : "da"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"bj", "userid" : "fa" }  </a:t>
            </a:r>
          </a:p>
          <a:p>
            <a:pPr marL="0" indent="0">
              <a:buNone/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需求：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统计出每个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country/province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下的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userid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的数量（同一个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userid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只统计一次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）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动手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8834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$match</a:t>
            </a:r>
            <a:endParaRPr lang="en-US" alt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14" y="1700981"/>
            <a:ext cx="4515509" cy="42819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67623" y="1966452"/>
            <a:ext cx="32763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match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是管道命令，能将结果交给后一个管道，但是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find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不可以</a:t>
            </a:r>
            <a:endParaRPr kumimoji="1" lang="zh-CN" altLang="en-US" sz="1600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182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$project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9262"/>
          <a:stretch/>
        </p:blipFill>
        <p:spPr>
          <a:xfrm>
            <a:off x="1800767" y="1828800"/>
            <a:ext cx="5523416" cy="3214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5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关系型和非关系型的介绍</a:t>
            </a: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897"/>
            <a:ext cx="8869396" cy="515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4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动手练习</a:t>
            </a:r>
            <a:endParaRPr kumimoji="1" lang="zh-CN" altLang="en-US"/>
          </a:p>
        </p:txBody>
      </p:sp>
      <p:sp>
        <p:nvSpPr>
          <p:cNvPr id="4" name="内容占位符 1"/>
          <p:cNvSpPr>
            <a:spLocks noGrp="1"/>
          </p:cNvSpPr>
          <p:nvPr>
            <p:ph idx="1"/>
          </p:nvPr>
        </p:nvSpPr>
        <p:spPr>
          <a:xfrm>
            <a:off x="1324384" y="1775998"/>
            <a:ext cx="6777396" cy="2324054"/>
          </a:xfrm>
        </p:spPr>
        <p:txBody>
          <a:bodyPr/>
          <a:lstStyle/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"country" : "china", "province" : "sh", "userid" : "a"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"b"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"sh", "userid" : "c"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"bj", "userid" : "da" }  </a:t>
            </a:r>
          </a:p>
          <a:p>
            <a:pPr marL="0" indent="0">
              <a:buNone/>
            </a:pP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{  "country" : "china", "province" : "bj", "userid" : "fa" }  </a:t>
            </a:r>
          </a:p>
          <a:p>
            <a:pPr marL="0" indent="0">
              <a:buNone/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需求：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统计出每个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country/province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下的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userid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的数量（同一个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userid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只统计一次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），结果中的字段为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{country:"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**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"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province:"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**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"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counter:"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*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"}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93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740862"/>
            <a:ext cx="8229600" cy="599906"/>
          </a:xfrm>
        </p:spPr>
        <p:txBody>
          <a:bodyPr/>
          <a:lstStyle/>
          <a:p>
            <a:r>
              <a:rPr lang="en-US" altLang="zh-CN" dirty="0" smtClean="0"/>
              <a:t>$sort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645" y="1828800"/>
            <a:ext cx="4809397" cy="3508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8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$limit</a:t>
            </a:r>
            <a:r>
              <a:rPr lang="zh-CN" altLang="en-US" smtClean="0"/>
              <a:t>和</a:t>
            </a:r>
            <a:r>
              <a:rPr lang="en-US" altLang="zh-CN" dirty="0" smtClean="0"/>
              <a:t>$skip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35" y="1671483"/>
            <a:ext cx="2738284" cy="1834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622" y="1671483"/>
            <a:ext cx="4255524" cy="4085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86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$</a:t>
            </a:r>
            <a:r>
              <a:rPr kumimoji="1" lang="en-US" altLang="zh-CN" dirty="0" smtClean="0"/>
              <a:t>unwind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9825" y="1778655"/>
            <a:ext cx="5996988" cy="286119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将⽂档中的某⼀个数组类型字段拆分成多条， 每条包含数组中的⼀个</a:t>
            </a: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值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4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语法：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集合名称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.aggregate({$unwind:'$</a:t>
            </a:r>
            <a:r>
              <a:rPr kumimoji="1" lang="zh-CN" altLang="en-US" sz="1400" dirty="0">
                <a:latin typeface="PingFang SC" charset="-122"/>
                <a:ea typeface="PingFang SC" charset="-122"/>
                <a:cs typeface="PingFang SC" charset="-122"/>
              </a:rPr>
              <a:t>字段名称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'})</a:t>
            </a:r>
          </a:p>
          <a:p>
            <a:pPr marL="0" indent="0">
              <a:buNone/>
            </a:pP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db.t2.insert({_id:1,item:'t-shirt',size:['S','M','L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']})</a:t>
            </a:r>
          </a:p>
          <a:p>
            <a:pPr marL="0" indent="0">
              <a:buNone/>
            </a:pP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db.t2.</a:t>
            </a:r>
            <a:r>
              <a:rPr kumimoji="1" lang="en-US" altLang="zh-CN" sz="14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aggregate({$unwind</a:t>
            </a:r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:'$size</a:t>
            </a:r>
            <a:r>
              <a:rPr kumimoji="1" lang="en-US" altLang="zh-CN" sz="1400" dirty="0" smtClean="0">
                <a:latin typeface="PingFang SC" charset="-122"/>
                <a:ea typeface="PingFang SC" charset="-122"/>
                <a:cs typeface="PingFang SC" charset="-122"/>
              </a:rPr>
              <a:t>'})</a:t>
            </a:r>
          </a:p>
          <a:p>
            <a:pPr marL="0" indent="0">
              <a:buNone/>
            </a:pP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400" dirty="0" smtClean="0">
                <a:latin typeface="PingFang SC" charset="-122"/>
                <a:ea typeface="PingFang SC" charset="-122"/>
                <a:cs typeface="PingFang SC" charset="-122"/>
              </a:rPr>
              <a:t>结果如下：</a:t>
            </a:r>
            <a:endParaRPr kumimoji="1" lang="en-US" altLang="zh-CN" sz="14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lang="mr-IN" altLang="zh-CN" sz="1400" dirty="0"/>
              <a:t>{ "_id" : 1, "item" : "t-shirt", "size" : "S" }</a:t>
            </a:r>
          </a:p>
          <a:p>
            <a:pPr marL="0" indent="0">
              <a:buNone/>
            </a:pPr>
            <a:r>
              <a:rPr lang="mr-IN" altLang="zh-CN" sz="1400" dirty="0"/>
              <a:t>{ "_id" : 1, "item" : "t-shirt", "size" : "M" }</a:t>
            </a:r>
          </a:p>
          <a:p>
            <a:pPr marL="0" indent="0">
              <a:buNone/>
            </a:pPr>
            <a:r>
              <a:rPr lang="mr-IN" altLang="zh-CN" sz="1400" dirty="0"/>
              <a:t>{ "_id" : 1, "item" : "t-shirt", "size" : "L" }</a:t>
            </a:r>
            <a:endParaRPr kumimoji="1" lang="zh-CN" altLang="en-US" sz="1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230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$</a:t>
            </a:r>
            <a:r>
              <a:rPr kumimoji="1" lang="en-US" altLang="zh-CN" dirty="0" smtClean="0"/>
              <a:t>unwind</a:t>
            </a:r>
            <a:r>
              <a:rPr kumimoji="1" lang="zh-CN" altLang="en-US" smtClean="0"/>
              <a:t>练习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301596" y="2247947"/>
            <a:ext cx="6521757" cy="7017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数据库中有一条数据：</a:t>
            </a:r>
            <a:r>
              <a:rPr lang="mr-IN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{"</a:t>
            </a:r>
            <a:r>
              <a:rPr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username":"Alex","tags": ['C#','Java','C</a:t>
            </a:r>
            <a:r>
              <a:rPr lang="mr-IN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++']}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，如何获取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该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tag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列表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的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长度？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496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$unwind</a:t>
            </a:r>
            <a:endParaRPr lang="en-US" altLang="zh-CN" dirty="0" smtClean="0"/>
          </a:p>
        </p:txBody>
      </p:sp>
      <p:grpSp>
        <p:nvGrpSpPr>
          <p:cNvPr id="4" name="组 3"/>
          <p:cNvGrpSpPr/>
          <p:nvPr/>
        </p:nvGrpSpPr>
        <p:grpSpPr>
          <a:xfrm>
            <a:off x="1527585" y="1877961"/>
            <a:ext cx="7098890" cy="2863180"/>
            <a:chOff x="1671484" y="1936955"/>
            <a:chExt cx="7098890" cy="2863180"/>
          </a:xfrm>
        </p:grpSpPr>
        <p:sp>
          <p:nvSpPr>
            <p:cNvPr id="2" name="文本框 1"/>
            <p:cNvSpPr txBox="1"/>
            <p:nvPr/>
          </p:nvSpPr>
          <p:spPr>
            <a:xfrm>
              <a:off x="1671484" y="1936955"/>
              <a:ext cx="709889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 smtClean="0">
                  <a:latin typeface="PingFang SC" charset="-122"/>
                  <a:ea typeface="PingFang SC" charset="-122"/>
                  <a:cs typeface="PingFang SC" charset="-122"/>
                </a:rPr>
                <a:t>属性</a:t>
              </a:r>
              <a:r>
                <a:rPr kumimoji="1" lang="en-US" altLang="zh-CN" sz="1600" dirty="0" smtClean="0">
                  <a:latin typeface="PingFang SC" charset="-122"/>
                  <a:ea typeface="PingFang SC" charset="-122"/>
                  <a:cs typeface="PingFang SC" charset="-122"/>
                </a:rPr>
                <a:t>	</a:t>
              </a:r>
              <a:r>
                <a:rPr kumimoji="1" lang="zh-CN" altLang="en-US" sz="1600" dirty="0" smtClean="0">
                  <a:latin typeface="PingFang SC" charset="-122"/>
                  <a:ea typeface="PingFang SC" charset="-122"/>
                  <a:cs typeface="PingFang SC" charset="-122"/>
                </a:rPr>
                <a:t>值</a:t>
              </a:r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为</a:t>
              </a:r>
              <a:r>
                <a:rPr kumimoji="1" lang="en-US" altLang="zh-CN" sz="1600" dirty="0">
                  <a:latin typeface="PingFang SC" charset="-122"/>
                  <a:ea typeface="PingFang SC" charset="-122"/>
                  <a:cs typeface="PingFang SC" charset="-122"/>
                </a:rPr>
                <a:t>false</a:t>
              </a:r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表示丢弃属性值为空的⽂档</a:t>
              </a:r>
            </a:p>
            <a:p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属性</a:t>
              </a:r>
              <a:r>
                <a:rPr kumimoji="1" lang="en-US" altLang="zh-CN" sz="1600" dirty="0">
                  <a:latin typeface="PingFang SC" charset="-122"/>
                  <a:ea typeface="PingFang SC" charset="-122"/>
                  <a:cs typeface="PingFang SC" charset="-122"/>
                </a:rPr>
                <a:t>preserveNullAndEmptyArrays</a:t>
              </a:r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值为</a:t>
              </a:r>
              <a:r>
                <a:rPr kumimoji="1" lang="en-US" altLang="zh-CN" sz="1600" dirty="0">
                  <a:latin typeface="PingFang SC" charset="-122"/>
                  <a:ea typeface="PingFang SC" charset="-122"/>
                  <a:cs typeface="PingFang SC" charset="-122"/>
                </a:rPr>
                <a:t>true</a:t>
              </a:r>
              <a:r>
                <a:rPr kumimoji="1" lang="zh-CN" altLang="en-US" sz="1600" dirty="0">
                  <a:latin typeface="PingFang SC" charset="-122"/>
                  <a:ea typeface="PingFang SC" charset="-122"/>
                  <a:cs typeface="PingFang SC" charset="-122"/>
                </a:rPr>
                <a:t>表示保留属性值为空的⽂</a:t>
              </a:r>
              <a:r>
                <a:rPr kumimoji="1" lang="zh-CN" altLang="en-US" sz="1600" dirty="0" smtClean="0">
                  <a:latin typeface="PingFang SC" charset="-122"/>
                  <a:ea typeface="PingFang SC" charset="-122"/>
                  <a:cs typeface="PingFang SC" charset="-122"/>
                </a:rPr>
                <a:t>档</a:t>
              </a:r>
              <a:endPara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endParaRPr>
            </a:p>
            <a:p>
              <a:endPara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endParaRPr>
            </a:p>
            <a:p>
              <a:r>
                <a:rPr kumimoji="1" lang="zh-CN" altLang="en-US" sz="1600" dirty="0" smtClean="0">
                  <a:latin typeface="PingFang SC" charset="-122"/>
                  <a:ea typeface="PingFang SC" charset="-122"/>
                  <a:cs typeface="PingFang SC" charset="-122"/>
                </a:rPr>
                <a:t>用法：</a:t>
              </a:r>
              <a:endParaRPr kumimoji="1" lang="zh-CN" altLang="en-US" sz="1600" dirty="0">
                <a:latin typeface="PingFang SC" charset="-122"/>
                <a:ea typeface="PingFang SC" charset="-122"/>
                <a:cs typeface="PingFang SC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/>
            <a:srcRect l="2165"/>
            <a:stretch/>
          </p:blipFill>
          <p:spPr>
            <a:xfrm>
              <a:off x="1750142" y="3014173"/>
              <a:ext cx="6665630" cy="1785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257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595318"/>
            <a:ext cx="8128000" cy="515727"/>
          </a:xfrm>
        </p:spPr>
        <p:txBody>
          <a:bodyPr>
            <a:normAutofit fontScale="90000"/>
          </a:bodyPr>
          <a:lstStyle/>
          <a:p>
            <a:r>
              <a:rPr kumimoji="1" lang="zh-CN" altLang="en-US" sz="3200" smtClean="0"/>
              <a:t>创建索引</a:t>
            </a:r>
            <a:endParaRPr kumimoji="1" lang="zh-CN" altLang="en-US" sz="3200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418611" y="1632233"/>
            <a:ext cx="6112899" cy="350020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索引：以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提升查询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速度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测试：插入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10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万条数据到数据库中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mr-IN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for(i=0;i&lt;100000;i++){</a:t>
            </a:r>
            <a:r>
              <a:rPr kumimoji="1" lang="mr-IN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db.t1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2</a:t>
            </a:r>
            <a:r>
              <a:rPr kumimoji="1" lang="mr-IN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.</a:t>
            </a:r>
            <a:r>
              <a:rPr kumimoji="1" lang="mr-IN" altLang="zh-CN" sz="1600" dirty="0" err="1" smtClean="0">
                <a:latin typeface="PingFang SC" charset="-122"/>
                <a:ea typeface="PingFang SC" charset="-122"/>
                <a:cs typeface="PingFang SC" charset="-122"/>
              </a:rPr>
              <a:t>insert</a:t>
            </a: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({name:'test'+i,age:i</a:t>
            </a:r>
            <a:r>
              <a:rPr kumimoji="1" lang="mr-IN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})}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db.t1.find({name:'test10000'})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db.t1.find({name:'test10000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'}).explain('executionStats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')</a:t>
            </a:r>
          </a:p>
          <a:p>
            <a:pPr marL="0" indent="0">
              <a:buNone/>
            </a:pP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建立索引之后对比：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语法：</a:t>
            </a:r>
            <a:r>
              <a:rPr kumimoji="1" lang="fr-FR" altLang="zh-CN" sz="1600" dirty="0">
                <a:latin typeface="PingFang SC" charset="-122"/>
                <a:ea typeface="PingFang SC" charset="-122"/>
                <a:cs typeface="PingFang SC" charset="-122"/>
              </a:rPr>
              <a:t>db.</a:t>
            </a:r>
            <a:r>
              <a:rPr kumimoji="1" lang="zh-CN" altLang="fr-FR" sz="1600" dirty="0">
                <a:latin typeface="PingFang SC" charset="-122"/>
                <a:ea typeface="PingFang SC" charset="-122"/>
                <a:cs typeface="PingFang SC" charset="-122"/>
              </a:rPr>
              <a:t>集合</a:t>
            </a:r>
            <a:r>
              <a:rPr kumimoji="1" lang="fr-FR" altLang="zh-CN" sz="1600" dirty="0">
                <a:latin typeface="PingFang SC" charset="-122"/>
                <a:ea typeface="PingFang SC" charset="-122"/>
                <a:cs typeface="PingFang SC" charset="-122"/>
              </a:rPr>
              <a:t>.ensureIndex({</a:t>
            </a:r>
            <a:r>
              <a:rPr kumimoji="1" lang="zh-CN" altLang="fr-FR" sz="1600" dirty="0">
                <a:latin typeface="PingFang SC" charset="-122"/>
                <a:ea typeface="PingFang SC" charset="-122"/>
                <a:cs typeface="PingFang SC" charset="-122"/>
              </a:rPr>
              <a:t>属性</a:t>
            </a:r>
            <a:r>
              <a:rPr kumimoji="1" lang="fr-FR" altLang="zh-CN" sz="1600" dirty="0">
                <a:latin typeface="PingFang SC" charset="-122"/>
                <a:ea typeface="PingFang SC" charset="-122"/>
                <a:cs typeface="PingFang SC" charset="-122"/>
              </a:rPr>
              <a:t>:1</a:t>
            </a:r>
            <a:r>
              <a:rPr kumimoji="1" lang="fr-FR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})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表示升序，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-1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表示降序</a:t>
            </a:r>
            <a:endParaRPr kumimoji="1" lang="fr-FR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具体操作：</a:t>
            </a:r>
            <a:r>
              <a:rPr kumimoji="1" lang="fr-FR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db.t1.ensureIndex</a:t>
            </a:r>
            <a:r>
              <a:rPr kumimoji="1" lang="fr-FR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({name:1</a:t>
            </a:r>
            <a:r>
              <a:rPr kumimoji="1" lang="fr-FR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})</a:t>
            </a:r>
          </a:p>
          <a:p>
            <a:pPr marL="0" indent="0">
              <a:buNone/>
            </a:pPr>
            <a:r>
              <a:rPr kumimoji="1" lang="fr-FR" altLang="zh-CN" sz="1600" dirty="0">
                <a:latin typeface="PingFang SC" charset="-122"/>
                <a:ea typeface="PingFang SC" charset="-122"/>
                <a:cs typeface="PingFang SC" charset="-122"/>
              </a:rPr>
              <a:t>db.t1.find({name:'test10000'}).explain('executionStats')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611" y="5132438"/>
            <a:ext cx="3726426" cy="10821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873" y="5132438"/>
            <a:ext cx="3313471" cy="10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索引</a:t>
            </a:r>
            <a:endParaRPr lang="en-US" altLang="zh-CN" dirty="0" smtClean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1522555" y="1605668"/>
            <a:ext cx="6333420" cy="3054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Ø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在默认情况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下创建的索引均不是唯一索引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。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创建</a:t>
            </a:r>
            <a:r>
              <a:rPr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唯一</a:t>
            </a:r>
            <a:r>
              <a:rPr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索引</a:t>
            </a:r>
            <a:r>
              <a:rPr lang="en-US" altLang="zh-CN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:</a:t>
            </a: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  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db.t1.ensureIndex({"name":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1},{"unique":true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})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创建唯一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索引并</a:t>
            </a:r>
            <a:r>
              <a:rPr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消除重复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</a:pP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   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db.t1.ensureIndex({"name":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1},{"unique":true,"dropDups":true})  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建立联合索引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(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什么时候需要联合索引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</a:pP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   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db.t1.ensureIndex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({name:1,age:1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})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查看</a:t>
            </a:r>
            <a:r>
              <a:rPr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当前集合的所有索引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</a:pP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   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db.t1.getIndexes()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删除索引</a:t>
            </a: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：</a:t>
            </a:r>
            <a:endParaRPr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 fontAlgn="auto">
              <a:lnSpc>
                <a:spcPct val="90000"/>
              </a:lnSpc>
              <a:spcAft>
                <a:spcPts val="0"/>
              </a:spcAft>
              <a:buNone/>
            </a:pPr>
            <a:r>
              <a:rPr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   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db.t1.dropIndex</a:t>
            </a:r>
            <a:r>
              <a:rPr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('</a:t>
            </a:r>
            <a:r>
              <a:rPr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索引名称</a:t>
            </a:r>
            <a:r>
              <a:rPr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')</a:t>
            </a:r>
          </a:p>
        </p:txBody>
      </p:sp>
    </p:spTree>
    <p:extLst>
      <p:ext uri="{BB962C8B-B14F-4D97-AF65-F5344CB8AC3E}">
        <p14:creationId xmlns:p14="http://schemas.microsoft.com/office/powerpoint/2010/main" val="126780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数据的备份和恢复</a:t>
            </a:r>
          </a:p>
        </p:txBody>
      </p:sp>
      <p:sp>
        <p:nvSpPr>
          <p:cNvPr id="4" name="文本占位符 3"/>
          <p:cNvSpPr txBox="1">
            <a:spLocks noGrp="1"/>
          </p:cNvSpPr>
          <p:nvPr>
            <p:ph type="body" idx="1"/>
          </p:nvPr>
        </p:nvSpPr>
        <p:spPr>
          <a:xfrm>
            <a:off x="1451421" y="1838607"/>
            <a:ext cx="6974824" cy="2111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备份的语法：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 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mongodump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-h dbhost -d dbname -o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dbdirectory</a:t>
            </a:r>
          </a:p>
          <a:p>
            <a:pPr marL="0" indent="0">
              <a:buNone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-h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服务器地址， 也可以指定端⼝号</a:t>
            </a:r>
          </a:p>
          <a:p>
            <a:pPr marL="0" indent="0">
              <a:buNone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需要备份的数据库名称</a:t>
            </a:r>
          </a:p>
          <a:p>
            <a:pPr marL="0" indent="0">
              <a:buNone/>
            </a:pP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-o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备份的数据存放位置， 此⽬录中存放着备份出来的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数据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pPr marL="0" indent="0">
              <a:buNone/>
            </a:pPr>
            <a:r>
              <a:rPr kumimoji="1" lang="mr-IN" altLang="zh-CN" sz="1600" dirty="0">
                <a:latin typeface="PingFang SC" charset="-122"/>
                <a:ea typeface="PingFang SC" charset="-122"/>
                <a:cs typeface="PingFang SC" charset="-122"/>
              </a:rPr>
              <a:t>mongodump -h 192.168.196.128:27017 -d test1 -o ~/Desktop/test1bak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348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数据的恢复</a:t>
            </a:r>
            <a:endParaRPr lang="en-US" altLang="zh-CN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1473044" y="1985373"/>
            <a:ext cx="70613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恢复语法：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 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   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mongorestore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-h dbhost -d dbname --dir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dbdirectory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-h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服务器地址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-d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需要恢复的数据库实例</a:t>
            </a:r>
          </a:p>
          <a:p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--dir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备份数据所在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位置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en-US" altLang="zh-CN" sz="1400" dirty="0">
                <a:latin typeface="PingFang SC" charset="-122"/>
                <a:ea typeface="PingFang SC" charset="-122"/>
                <a:cs typeface="PingFang SC" charset="-122"/>
              </a:rPr>
              <a:t>mongorestore -h 192.168.196.128:27017 -d test2 --dir ~/Desktop/test1bak/test1</a:t>
            </a:r>
            <a:endParaRPr kumimoji="1" lang="zh-CN" altLang="en-US" sz="14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576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关系型和非关系型的介绍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13798" b="11355"/>
          <a:stretch/>
        </p:blipFill>
        <p:spPr>
          <a:xfrm>
            <a:off x="574675" y="1573161"/>
            <a:ext cx="7975600" cy="286118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24232" y="4591665"/>
            <a:ext cx="31266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关系数据库很强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⼤，但是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它并不能很好的应付所有的应⽤场景。 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MySQL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的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扩展性差，⼤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数据下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IO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压⼒⼤， 表结构更改困难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52103" y="4689987"/>
            <a:ext cx="3254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易</a:t>
            </a:r>
            <a:r>
              <a:rPr kumimoji="1" lang="zh-CN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扩展，大数据量高性能，灵活的数据</a:t>
            </a:r>
            <a:r>
              <a:rPr kumimoji="1" lang="zh-CN" altLang="en-US" dirty="0" smtClean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模型，</a:t>
            </a:r>
            <a:r>
              <a:rPr kumimoji="1" lang="zh-TW" altLang="en-US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⾼可⽤</a:t>
            </a:r>
            <a:endParaRPr kumimoji="1" lang="zh-CN" altLang="en-US" dirty="0">
              <a:solidFill>
                <a:srgbClr val="FF0000"/>
              </a:solidFill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819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动手</a:t>
            </a:r>
            <a:endParaRPr lang="en-US" altLang="zh-CN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1473044" y="1985373"/>
            <a:ext cx="667789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尝试将我电脑中的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douban.tv1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中的数据恢复到自己的电脑中，具体如何操作？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  <a:p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完成上述操作后完成以下问题：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lvl="1"/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1.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获取每条数据中的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title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，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count(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所有评分人数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),rate(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评分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),country(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国家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)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的这些字段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lvl="1"/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2.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获取上述结果中的不同国家电视剧的数据量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 lvl="1"/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3.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获取上述结果中分数大于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8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分的不同国家电视剧的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数据量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545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实例化和插入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b="19169"/>
          <a:stretch/>
        </p:blipFill>
        <p:spPr>
          <a:xfrm>
            <a:off x="983533" y="1812850"/>
            <a:ext cx="7157884" cy="38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5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621359"/>
          </a:xfrm>
        </p:spPr>
        <p:txBody>
          <a:bodyPr/>
          <a:lstStyle/>
          <a:p>
            <a:r>
              <a:rPr kumimoji="1" lang="zh-CN" altLang="en-US" smtClean="0"/>
              <a:t>插入和更新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310" y="1563330"/>
            <a:ext cx="7393090" cy="403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7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删除</a:t>
            </a: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987" y="2118752"/>
            <a:ext cx="6479458" cy="18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58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724395"/>
            <a:ext cx="8229600" cy="599150"/>
          </a:xfrm>
        </p:spPr>
        <p:txBody>
          <a:bodyPr/>
          <a:lstStyle/>
          <a:p>
            <a:r>
              <a:rPr kumimoji="1" lang="zh-CN" altLang="en-US" smtClean="0"/>
              <a:t>动手一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22592" y="1834706"/>
            <a:ext cx="5882544" cy="1203462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kumimoji="1" lang="zh-CN" altLang="en-US" sz="1600" smtClean="0">
                <a:latin typeface="PingFang SC" charset="-122"/>
                <a:ea typeface="PingFang SC" charset="-122"/>
                <a:cs typeface="PingFang SC" charset="-122"/>
              </a:rPr>
              <a:t>统计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t1</a:t>
            </a:r>
            <a:r>
              <a:rPr kumimoji="1" lang="zh-CN" altLang="en-US" sz="1600" smtClean="0">
                <a:latin typeface="PingFang SC" charset="-122"/>
                <a:ea typeface="PingFang SC" charset="-122"/>
                <a:cs typeface="PingFang SC" charset="-122"/>
              </a:rPr>
              <a:t>中所有的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name</a:t>
            </a:r>
            <a:r>
              <a:rPr kumimoji="1" lang="zh-CN" altLang="en-US" sz="1600" smtClean="0">
                <a:latin typeface="PingFang SC" charset="-122"/>
                <a:ea typeface="PingFang SC" charset="-122"/>
                <a:cs typeface="PingFang SC" charset="-122"/>
              </a:rPr>
              <a:t>的出现的次数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buFont typeface="+mj-lt"/>
              <a:buAutoNum type="arabicPeriod"/>
            </a:pP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统计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t1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中所有的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name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的出现的</a:t>
            </a:r>
            <a:r>
              <a:rPr kumimoji="1" lang="zh-CN" altLang="en-US" sz="1600" smtClean="0">
                <a:latin typeface="PingFang SC" charset="-122"/>
                <a:ea typeface="PingFang SC" charset="-122"/>
                <a:cs typeface="PingFang SC" charset="-122"/>
              </a:rPr>
              <a:t>次数中次数大于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4</a:t>
            </a:r>
            <a:r>
              <a:rPr kumimoji="1" lang="zh-CN" altLang="en-US" sz="1600" smtClean="0">
                <a:latin typeface="PingFang SC" charset="-122"/>
                <a:ea typeface="PingFang SC" charset="-122"/>
                <a:cs typeface="PingFang SC" charset="-122"/>
              </a:rPr>
              <a:t>的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name</a:t>
            </a:r>
          </a:p>
          <a:p>
            <a:pPr>
              <a:buFont typeface="+mj-lt"/>
              <a:buAutoNum type="arabicPeriod"/>
            </a:pP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统计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t1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中所有的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name</a:t>
            </a:r>
            <a:r>
              <a:rPr kumimoji="1" lang="zh-CN" altLang="en-US" sz="1600">
                <a:latin typeface="PingFang SC" charset="-122"/>
                <a:ea typeface="PingFang SC" charset="-122"/>
                <a:cs typeface="PingFang SC" charset="-122"/>
              </a:rPr>
              <a:t>的出现的次数中次数大于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4</a:t>
            </a:r>
            <a:r>
              <a:rPr kumimoji="1" lang="zh-CN" altLang="en-US" sz="1600" smtClean="0">
                <a:latin typeface="PingFang SC" charset="-122"/>
                <a:ea typeface="PingFang SC" charset="-122"/>
                <a:cs typeface="PingFang SC" charset="-122"/>
              </a:rPr>
              <a:t>的次数（只显示次数）</a:t>
            </a:r>
            <a:endParaRPr kumimoji="1" lang="en-US" altLang="zh-CN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72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783770"/>
            <a:ext cx="8229600" cy="606573"/>
          </a:xfrm>
        </p:spPr>
        <p:txBody>
          <a:bodyPr/>
          <a:lstStyle/>
          <a:p>
            <a:r>
              <a:rPr kumimoji="1" lang="zh-CN" altLang="en-US" smtClean="0"/>
              <a:t>动手二</a:t>
            </a:r>
            <a:endParaRPr kumimoji="1" lang="zh-CN" altLang="en-US"/>
          </a:p>
        </p:txBody>
      </p:sp>
      <p:grpSp>
        <p:nvGrpSpPr>
          <p:cNvPr id="18" name="组 17"/>
          <p:cNvGrpSpPr/>
          <p:nvPr/>
        </p:nvGrpSpPr>
        <p:grpSpPr>
          <a:xfrm>
            <a:off x="1155288" y="2045885"/>
            <a:ext cx="7290618" cy="1621922"/>
            <a:chOff x="997972" y="2036053"/>
            <a:chExt cx="7290618" cy="1621922"/>
          </a:xfrm>
        </p:grpSpPr>
        <p:grpSp>
          <p:nvGrpSpPr>
            <p:cNvPr id="17" name="组 16"/>
            <p:cNvGrpSpPr/>
            <p:nvPr/>
          </p:nvGrpSpPr>
          <p:grpSpPr>
            <a:xfrm>
              <a:off x="997972" y="2036053"/>
              <a:ext cx="6690855" cy="976212"/>
              <a:chOff x="997972" y="2036053"/>
              <a:chExt cx="6690855" cy="976212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327355" y="2036053"/>
                <a:ext cx="6361472" cy="976212"/>
              </a:xfrm>
              <a:prstGeom prst="rect">
                <a:avLst/>
              </a:prstGeom>
            </p:spPr>
          </p:pic>
          <p:sp>
            <p:nvSpPr>
              <p:cNvPr id="14" name="文本框 13"/>
              <p:cNvSpPr txBox="1"/>
              <p:nvPr/>
            </p:nvSpPr>
            <p:spPr>
              <a:xfrm>
                <a:off x="997972" y="2036053"/>
                <a:ext cx="403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 smtClean="0"/>
                  <a:t>1.</a:t>
                </a:r>
                <a:endParaRPr kumimoji="1" lang="zh-CN" altLang="en-US"/>
              </a:p>
            </p:txBody>
          </p:sp>
        </p:grpSp>
        <p:grpSp>
          <p:nvGrpSpPr>
            <p:cNvPr id="16" name="组 15"/>
            <p:cNvGrpSpPr/>
            <p:nvPr/>
          </p:nvGrpSpPr>
          <p:grpSpPr>
            <a:xfrm>
              <a:off x="997972" y="3250504"/>
              <a:ext cx="7290618" cy="407471"/>
              <a:chOff x="958644" y="3250504"/>
              <a:chExt cx="7290618" cy="407471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9533" y="3315651"/>
                <a:ext cx="7049729" cy="342324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958644" y="3250504"/>
                <a:ext cx="4031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dirty="0"/>
                  <a:t>2</a:t>
                </a:r>
                <a:r>
                  <a:rPr kumimoji="1" lang="en-US" altLang="zh-CN" dirty="0" smtClean="0"/>
                  <a:t>.</a:t>
                </a:r>
                <a:endParaRPr kumimoji="1"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1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182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mongdb</a:t>
            </a:r>
            <a:r>
              <a:rPr kumimoji="1" lang="zh-CN" altLang="en-US" dirty="0" smtClean="0"/>
              <a:t>的优势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15845" y="2035277"/>
            <a:ext cx="65482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易扩展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数据库种类繁多， 但是⼀个共同的特点都是去掉关系数据库的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关系型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特性。 数据之间⽆关系， 这样就⾮常容易扩展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⼤数据量， ⾼性能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数据库都具有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⾮常⾼的读写性能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尤其在⼤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数据量下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同样表现优秀。 这得益于它的⽆关系性， 数据库的结构简单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灵活的数据模型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： 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NoSQL</a:t>
            </a:r>
            <a:r>
              <a:rPr kumimoji="1" lang="en-US" altLang="zh-CN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⽆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需事先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为要存储的</a:t>
            </a:r>
            <a:r>
              <a:rPr kumimoji="1" lang="zh-CN" altLang="en-US" sz="1600" dirty="0">
                <a:solidFill>
                  <a:srgbClr val="FF0000"/>
                </a:solidFill>
                <a:latin typeface="PingFang SC" charset="-122"/>
                <a:ea typeface="PingFang SC" charset="-122"/>
                <a:cs typeface="PingFang SC" charset="-122"/>
              </a:rPr>
              <a:t>数据建⽴字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段， 随时可以存储⾃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定义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的数据格式。 ⽽在关系数据库⾥， 增删字段是⼀件⾮常麻烦的事情。 如果是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⾮常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⼤数据量的表， 增加字段简直就是⼀个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噩梦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7177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dirty="0" smtClean="0">
                <a:latin typeface="PingFang SC" charset="-122"/>
                <a:ea typeface="PingFang SC" charset="-122"/>
                <a:cs typeface="PingFang SC" charset="-122"/>
              </a:rPr>
              <a:t>安装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78628" y="2188954"/>
            <a:ext cx="6550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/>
              <a:t>sudo </a:t>
            </a:r>
            <a:r>
              <a:rPr lang="en-US" altLang="zh-CN" sz="1600" dirty="0"/>
              <a:t>apt-get install -y mongodb-org</a:t>
            </a:r>
            <a:endParaRPr kumimoji="1" lang="en-US" altLang="zh-CN" sz="1600" dirty="0" smtClean="0"/>
          </a:p>
          <a:p>
            <a:endParaRPr kumimoji="1" lang="en-US" altLang="zh-CN" sz="1600" dirty="0"/>
          </a:p>
          <a:p>
            <a:r>
              <a:rPr kumimoji="1" lang="en-US" altLang="zh-CN" sz="1600" dirty="0" smtClean="0"/>
              <a:t>https</a:t>
            </a:r>
            <a:r>
              <a:rPr kumimoji="1" lang="en-US" altLang="zh-CN" sz="1600" dirty="0"/>
              <a:t>://docs.mongodb.com/manual/tutorial/install-mongodb-on-ubuntu/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829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PingFang SC" charset="-122"/>
                <a:ea typeface="PingFang SC" charset="-122"/>
                <a:cs typeface="PingFang SC" charset="-122"/>
              </a:rPr>
              <a:t>mongodb</a:t>
            </a:r>
            <a:r>
              <a:rPr kumimoji="1" lang="zh-CN" altLang="en-US" dirty="0">
                <a:latin typeface="PingFang SC" charset="-122"/>
                <a:ea typeface="PingFang SC" charset="-122"/>
                <a:cs typeface="PingFang SC" charset="-122"/>
              </a:rPr>
              <a:t>安装</a:t>
            </a:r>
            <a:endParaRPr kumimoji="1" lang="en-US" altLang="zh-CN" dirty="0">
              <a:latin typeface="PingFang SC" charset="-122"/>
              <a:ea typeface="PingFang SC" charset="-122"/>
              <a:cs typeface="PingFang SC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26" y="1887795"/>
            <a:ext cx="6281074" cy="327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2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服务端</a:t>
            </a:r>
            <a:r>
              <a:rPr kumimoji="1" lang="en-US" altLang="zh-CN" dirty="0" smtClean="0"/>
              <a:t>mongodb</a:t>
            </a:r>
            <a:r>
              <a:rPr kumimoji="1" lang="zh-CN" altLang="en-US" dirty="0" smtClean="0"/>
              <a:t>启动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674374" y="1759974"/>
            <a:ext cx="45130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查看帮助：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mongod </a:t>
            </a:r>
            <a:r>
              <a:rPr kumimoji="1" lang="mr-IN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–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help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启动：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sudo service mongod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start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停止：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sudo service mongod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stop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重启：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sudo service mongod 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restart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查看是否启动成功：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ps ajx|grep mongod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配置文件的位置：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/etc/mongod.conf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， </a:t>
            </a:r>
            <a:endParaRPr kumimoji="1" lang="en-US" altLang="zh-CN" sz="1600" dirty="0" smtClean="0">
              <a:latin typeface="PingFang SC" charset="-122"/>
              <a:ea typeface="PingFang SC" charset="-122"/>
              <a:cs typeface="PingFang SC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默认</a:t>
            </a:r>
            <a:r>
              <a:rPr kumimoji="1" lang="zh-CN" altLang="en-US" sz="1600" dirty="0">
                <a:latin typeface="PingFang SC" charset="-122"/>
                <a:ea typeface="PingFang SC" charset="-122"/>
                <a:cs typeface="PingFang SC" charset="-122"/>
              </a:rPr>
              <a:t>端</a:t>
            </a: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⼝：</a:t>
            </a:r>
            <a:r>
              <a:rPr kumimoji="1" lang="en-US" altLang="zh-CN" sz="1600" dirty="0" smtClean="0">
                <a:latin typeface="PingFang SC" charset="-122"/>
                <a:ea typeface="PingFang SC" charset="-122"/>
                <a:cs typeface="PingFang SC" charset="-122"/>
              </a:rPr>
              <a:t>27017</a:t>
            </a:r>
          </a:p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PingFang SC" charset="-122"/>
                <a:ea typeface="PingFang SC" charset="-122"/>
                <a:cs typeface="PingFang SC" charset="-122"/>
              </a:rPr>
              <a:t>日志的位置：</a:t>
            </a:r>
            <a:r>
              <a:rPr kumimoji="1" lang="en-US" altLang="zh-CN" sz="1600" dirty="0">
                <a:latin typeface="PingFang SC" charset="-122"/>
                <a:ea typeface="PingFang SC" charset="-122"/>
                <a:cs typeface="PingFang SC" charset="-122"/>
              </a:rPr>
              <a:t>/var/log/mongodb/mongod.log</a:t>
            </a:r>
            <a:endParaRPr kumimoji="1" lang="zh-CN" altLang="en-US" sz="1600" dirty="0">
              <a:latin typeface="PingFang SC" charset="-122"/>
              <a:ea typeface="PingFang SC" charset="-122"/>
              <a:cs typeface="PingFang SC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3545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第一部分爬虫基础和requests" id="{CE635298-DCA9-4247-86F2-F7F4024231E2}" vid="{201BEDF9-8472-EC46-8267-CBCED75DC908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第一部分爬虫基础和requests</Template>
  <TotalTime>7175</TotalTime>
  <Pages>0</Pages>
  <Words>2867</Words>
  <Characters>0</Characters>
  <Application>Microsoft Macintosh PowerPoint</Application>
  <DocSecurity>0</DocSecurity>
  <PresentationFormat>全屏显示(4:3)</PresentationFormat>
  <Lines>0</Lines>
  <Paragraphs>362</Paragraphs>
  <Slides>56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6" baseType="lpstr">
      <vt:lpstr>Calibri</vt:lpstr>
      <vt:lpstr>Eurostile</vt:lpstr>
      <vt:lpstr>Hiragino Sans GB W3</vt:lpstr>
      <vt:lpstr>Mangal</vt:lpstr>
      <vt:lpstr>PingFang SC</vt:lpstr>
      <vt:lpstr>Wingdings</vt:lpstr>
      <vt:lpstr>宋体</vt:lpstr>
      <vt:lpstr>微软雅黑</vt:lpstr>
      <vt:lpstr>Arial</vt:lpstr>
      <vt:lpstr>1_Office 主题</vt:lpstr>
      <vt:lpstr>PowerPoint 演示文稿</vt:lpstr>
      <vt:lpstr>mongo课程概要</vt:lpstr>
      <vt:lpstr>nosql的介绍</vt:lpstr>
      <vt:lpstr>关系型和非关系型的介绍</vt:lpstr>
      <vt:lpstr>关系型和非关系型的介绍</vt:lpstr>
      <vt:lpstr>mongdb的优势</vt:lpstr>
      <vt:lpstr>mongodb安装</vt:lpstr>
      <vt:lpstr>mongodb安装</vt:lpstr>
      <vt:lpstr>服务端mongodb启动</vt:lpstr>
      <vt:lpstr>客户端mongo</vt:lpstr>
      <vt:lpstr>关于database的基础命令</vt:lpstr>
      <vt:lpstr>关于集合的基础命令</vt:lpstr>
      <vt:lpstr>数据类型</vt:lpstr>
      <vt:lpstr>注意点</vt:lpstr>
      <vt:lpstr>插入</vt:lpstr>
      <vt:lpstr>保存</vt:lpstr>
      <vt:lpstr>简单查询</vt:lpstr>
      <vt:lpstr>更新</vt:lpstr>
      <vt:lpstr>删除</vt:lpstr>
      <vt:lpstr>数据查询</vt:lpstr>
      <vt:lpstr>⽐较运算符</vt:lpstr>
      <vt:lpstr>逻辑运算符</vt:lpstr>
      <vt:lpstr>范围运算符</vt:lpstr>
      <vt:lpstr>⽀持正则表达式</vt:lpstr>
      <vt:lpstr>limit和skip</vt:lpstr>
      <vt:lpstr>⾃定义查询*</vt:lpstr>
      <vt:lpstr>投影</vt:lpstr>
      <vt:lpstr>排序</vt:lpstr>
      <vt:lpstr>统计个数</vt:lpstr>
      <vt:lpstr>消除重复</vt:lpstr>
      <vt:lpstr>聚合 aggregate</vt:lpstr>
      <vt:lpstr>常⽤管道</vt:lpstr>
      <vt:lpstr>表达式</vt:lpstr>
      <vt:lpstr>$group</vt:lpstr>
      <vt:lpstr>Group by null</vt:lpstr>
      <vt:lpstr>透视数据</vt:lpstr>
      <vt:lpstr>动手</vt:lpstr>
      <vt:lpstr>$match</vt:lpstr>
      <vt:lpstr>$project</vt:lpstr>
      <vt:lpstr>动手练习</vt:lpstr>
      <vt:lpstr>$sort</vt:lpstr>
      <vt:lpstr>$limit和$skip</vt:lpstr>
      <vt:lpstr>$unwind</vt:lpstr>
      <vt:lpstr>$unwind练习</vt:lpstr>
      <vt:lpstr>$unwind</vt:lpstr>
      <vt:lpstr>创建索引</vt:lpstr>
      <vt:lpstr>索引</vt:lpstr>
      <vt:lpstr>数据的备份和恢复</vt:lpstr>
      <vt:lpstr>数据的恢复</vt:lpstr>
      <vt:lpstr>动手</vt:lpstr>
      <vt:lpstr>实例化和插入</vt:lpstr>
      <vt:lpstr>插入和更新</vt:lpstr>
      <vt:lpstr>删除</vt:lpstr>
      <vt:lpstr>动手一</vt:lpstr>
      <vt:lpstr>动手二</vt:lpstr>
      <vt:lpstr>PowerPoint 演示文稿</vt:lpstr>
    </vt:vector>
  </TitlesOfParts>
  <Manager/>
  <Company/>
  <LinksUpToDate>false</LinksUpToDate>
  <CharactersWithSpaces>0</CharactersWithSpaces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Microsoft Office 用户</dc:creator>
  <cp:keywords/>
  <dc:description/>
  <cp:lastModifiedBy>Microsoft Office 用户</cp:lastModifiedBy>
  <cp:revision>64</cp:revision>
  <dcterms:created xsi:type="dcterms:W3CDTF">2017-11-09T04:05:42Z</dcterms:created>
  <dcterms:modified xsi:type="dcterms:W3CDTF">2017-11-21T02:34:46Z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2052-9.1.0.4994</vt:lpwstr>
  </property>
</Properties>
</file>